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0B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ean_modern_3d_cg_marketing_hero_scene_a_dark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669280" cy="6858000"/>
          </a:xfrm>
          <a:prstGeom prst="rect">
            <a:avLst/>
          </a:prstGeom>
          <a:solidFill>
            <a:srgbClr val="120C30">
              <a:alpha val="92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201168" cy="68580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85800" y="731520"/>
            <a:ext cx="4297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00" b="1" dirty="0">
                <a:solidFill>
                  <a:srgbClr val="00B8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PRESENTASI MARKETING VEXORA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658368" y="1234440"/>
            <a:ext cx="4800600" cy="132588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&amp; Aplikasi sebagai Mesin Bisnis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713232" y="2788920"/>
            <a:ext cx="4480560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DCEB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untuk menjelaskan dampak website, web app, mobile app, dan aplikasi custom terhadap penjualan, kepercayaan, layanan, dan efisiensi operasional.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13232" y="3950208"/>
            <a:ext cx="3749040" cy="0"/>
          </a:xfrm>
          <a:prstGeom prst="line">
            <a:avLst/>
          </a:prstGeom>
          <a:noFill/>
          <a:ln w="25400">
            <a:solidFill>
              <a:srgbClr val="7C3AED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13232" y="4617720"/>
            <a:ext cx="429768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BFDBF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| Joki pembuatan website, aplikasi, ERP ringan, MVP, dan produk digital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Rekomendasi Solusi Berdasarkan Tahap Bisnis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Arahkan klien ke solusi sesuai kebutuhan, budget, dan target pertumbuhan.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LADDER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868680" y="1417320"/>
            <a:ext cx="3108960" cy="566928"/>
          </a:xfrm>
          <a:prstGeom prst="rect">
            <a:avLst/>
          </a:prstGeom>
          <a:solidFill>
            <a:srgbClr val="1F6FEB"/>
          </a:solidFill>
          <a:ln>
            <a:solidFill>
              <a:srgbClr val="1F6FEB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Starter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868680" y="2221992"/>
            <a:ext cx="3108960" cy="658368"/>
          </a:xfrm>
          <a:prstGeom prst="rect">
            <a:avLst/>
          </a:prstGeom>
          <a:solidFill>
            <a:srgbClr val="EAF3FF"/>
          </a:solidFill>
          <a:ln>
            <a:solidFill>
              <a:srgbClr val="EAF3FF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Bisnis butuh tampil profesional dan mulai digitalisasi.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868680" y="3127248"/>
            <a:ext cx="3108960" cy="987552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t">
            <a:normAutofit/>
          </a:bodyPr>
          <a:lstStyle/>
          <a:p>
            <a:pPr algn="ctr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Website, form lead, katalog, dashboard sederhana.</a:t>
            </a:r>
            <a:endParaRPr lang="en-US" sz="1220" dirty="0"/>
          </a:p>
        </p:txBody>
      </p:sp>
      <p:sp>
        <p:nvSpPr>
          <p:cNvPr id="13" name="Text 11"/>
          <p:cNvSpPr/>
          <p:nvPr/>
        </p:nvSpPr>
        <p:spPr>
          <a:xfrm>
            <a:off x="4617720" y="1417320"/>
            <a:ext cx="3108960" cy="566928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Growth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4617720" y="2221992"/>
            <a:ext cx="3108960" cy="65836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Bisnis butuh automasi dan sistem internal.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4617720" y="3127248"/>
            <a:ext cx="3108960" cy="987552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t">
            <a:normAutofit/>
          </a:bodyPr>
          <a:lstStyle/>
          <a:p>
            <a:pPr algn="ctr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app, CRM, booking/order, payment, laporan.</a:t>
            </a:r>
            <a:endParaRPr lang="en-US" sz="1220" dirty="0"/>
          </a:p>
        </p:txBody>
      </p:sp>
      <p:sp>
        <p:nvSpPr>
          <p:cNvPr id="16" name="Text 14"/>
          <p:cNvSpPr/>
          <p:nvPr/>
        </p:nvSpPr>
        <p:spPr>
          <a:xfrm>
            <a:off x="8366760" y="1417320"/>
            <a:ext cx="3108960" cy="566928"/>
          </a:xfrm>
          <a:prstGeom prst="rect">
            <a:avLst/>
          </a:prstGeom>
          <a:solidFill>
            <a:srgbClr val="5B2A86"/>
          </a:solidFill>
          <a:ln>
            <a:solidFill>
              <a:srgbClr val="5B2A86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8366760" y="2221992"/>
            <a:ext cx="3108960" cy="65836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32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Bisnis butuh integrasi dan skalabilitas.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8366760" y="3127248"/>
            <a:ext cx="3108960" cy="987552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t">
            <a:normAutofit/>
          </a:bodyPr>
          <a:lstStyle/>
          <a:p>
            <a:pPr algn="ctr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ERP, API, role kompleks, BI dashboard, SLA.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43000" y="5010912"/>
            <a:ext cx="9921240" cy="65836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cocok untuk eksekusi cepat dan jual putus. STDI cocok untuk kontrak, maintenance, SLA, dan sistem yang berkelanjutan.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Proses Delivery yang Profesional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Jual kepercayaan melalui proses yang jelas, bukan hanya hasil akhir.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DELIVERY PROCESS</a:t>
            </a:r>
            <a:endParaRPr lang="en-US" sz="930" dirty="0"/>
          </a:p>
        </p:txBody>
      </p:sp>
      <p:sp>
        <p:nvSpPr>
          <p:cNvPr id="10" name="Shape 8"/>
          <p:cNvSpPr/>
          <p:nvPr/>
        </p:nvSpPr>
        <p:spPr>
          <a:xfrm>
            <a:off x="2103120" y="222199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4343400" y="222199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6583680" y="222199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8823960" y="222199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4" name="Text 12"/>
          <p:cNvSpPr/>
          <p:nvPr/>
        </p:nvSpPr>
        <p:spPr>
          <a:xfrm>
            <a:off x="685800" y="182880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307592" y="184708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1307592" y="217627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tujuan, referensi, scope</a:t>
            </a:r>
            <a:endParaRPr lang="en-US" sz="880" dirty="0"/>
          </a:p>
        </p:txBody>
      </p:sp>
      <p:sp>
        <p:nvSpPr>
          <p:cNvPr id="17" name="Text 15"/>
          <p:cNvSpPr/>
          <p:nvPr/>
        </p:nvSpPr>
        <p:spPr>
          <a:xfrm>
            <a:off x="2926080" y="182880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547872" y="184708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3547872" y="217627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wireframe, UI, flow</a:t>
            </a:r>
            <a:endParaRPr lang="en-US" sz="880" dirty="0"/>
          </a:p>
        </p:txBody>
      </p:sp>
      <p:sp>
        <p:nvSpPr>
          <p:cNvPr id="20" name="Text 18"/>
          <p:cNvSpPr/>
          <p:nvPr/>
        </p:nvSpPr>
        <p:spPr>
          <a:xfrm>
            <a:off x="5166360" y="182880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788152" y="184708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5788152" y="217627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frontend, backend, API</a:t>
            </a:r>
            <a:endParaRPr lang="en-US" sz="880" dirty="0"/>
          </a:p>
        </p:txBody>
      </p:sp>
      <p:sp>
        <p:nvSpPr>
          <p:cNvPr id="23" name="Text 21"/>
          <p:cNvSpPr/>
          <p:nvPr/>
        </p:nvSpPr>
        <p:spPr>
          <a:xfrm>
            <a:off x="7406640" y="182880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028432" y="184708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Testing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8028432" y="217627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bug fix, UAT, revisi</a:t>
            </a:r>
            <a:endParaRPr lang="en-US" sz="880" dirty="0"/>
          </a:p>
        </p:txBody>
      </p:sp>
      <p:sp>
        <p:nvSpPr>
          <p:cNvPr id="26" name="Text 24"/>
          <p:cNvSpPr/>
          <p:nvPr/>
        </p:nvSpPr>
        <p:spPr>
          <a:xfrm>
            <a:off x="9646920" y="182880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0268712" y="184708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10268712" y="217627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domain, hosting, handover</a:t>
            </a:r>
            <a:endParaRPr lang="en-US" sz="880" dirty="0"/>
          </a:p>
        </p:txBody>
      </p:sp>
      <p:sp>
        <p:nvSpPr>
          <p:cNvPr id="29" name="Text 27"/>
          <p:cNvSpPr/>
          <p:nvPr/>
        </p:nvSpPr>
        <p:spPr>
          <a:xfrm>
            <a:off x="914400" y="3977640"/>
            <a:ext cx="10149840" cy="713232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Dokumen yang disiapkan: scope pekerjaan, timeline, daftar fitur, akun akses, panduan pengguna, BAST, dan catatan maintenance/garansi jika ada.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Case yang Mudah Dipasarkan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industri yang cepat memahami manfaat website dan aplikasi.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CASES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868680" y="1261872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Klinik / Kesehatan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3410712" y="1243584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 dokter, antrean, rekam kunjungan, reminder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446520" y="1261872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Restoran / F&amp;B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8988552" y="1243584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menu digital, order, loyalty, promo, reservasi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868680" y="2615184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Sekolah / Kursus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410712" y="2596896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pendaftaran, jadwal, pembayaran, materi, progress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46520" y="2615184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Jasa Profesional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8988552" y="2596896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portfolio, booking konsultasi, invoice, CRM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8680" y="3968496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Retail / UMKM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410712" y="3950208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katalog, checkout, stok, customer database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446520" y="3968496"/>
            <a:ext cx="23317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Logistik / Operasional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8988552" y="3950208"/>
            <a:ext cx="27889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tracking, task, status, proof of delivery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Script Penjualan Singkat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alur bicara ini untuk menjelaskan manfaat ke calon klien.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SALES SCRIPT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822960" y="1234440"/>
            <a:ext cx="5760720" cy="32461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2286" tIns="2286" rIns="2286" bIns="2286" rtlCol="0" anchor="t">
            <a:normAutofit/>
          </a:bodyPr>
          <a:lstStyle/>
          <a:p>
            <a:pPr algn="l" indent="0" marL="0">
              <a:buNone/>
            </a:pPr>
            <a:r>
              <a:rPr lang="en-US" sz="151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“Saat ini prospek Anda datang dari mana, dan bagaimana cara tim menindaklanjutinya?”</a:t>
            </a:r>
            <a:endParaRPr lang="en-US" sz="1510" dirty="0"/>
          </a:p>
          <a:p>
            <a:pPr algn="l" indent="0" marL="0">
              <a:buNone/>
            </a:pPr>
            <a:r>
              <a:rPr lang="en-US" sz="151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“Bagian mana yang paling sering membuat admin mengulang pekerjaan?”</a:t>
            </a:r>
            <a:endParaRPr lang="en-US" sz="1510" dirty="0"/>
          </a:p>
          <a:p>
            <a:pPr algn="l" indent="0" marL="0">
              <a:buNone/>
            </a:pPr>
            <a:r>
              <a:rPr lang="en-US" sz="151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“Jika website/aplikasi bisa menangkap lead, mengotomasi proses, dan memberi dashboard, bagian mana yang paling bernilai untuk bisnis Anda?”</a:t>
            </a:r>
            <a:endParaRPr lang="en-US" sz="1510" dirty="0"/>
          </a:p>
          <a:p>
            <a:pPr algn="l" indent="0" marL="0">
              <a:buNone/>
            </a:pPr>
            <a:r>
              <a:rPr lang="en-US" sz="1510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“Kita mulai dari MVP dulu agar cepat live, lalu dikembangkan berdasarkan data penggunaan.”</a:t>
            </a:r>
            <a:endParaRPr lang="en-US" sz="1510" dirty="0"/>
          </a:p>
        </p:txBody>
      </p:sp>
      <p:pic>
        <p:nvPicPr>
          <p:cNvPr id="11" name="Image 0" descr="/mnt/data/a_clean_modern_3d_cg_marketing_hero_scene_a_dark.png">    </p:cNvPr>
          <p:cNvPicPr>
            <a:picLocks noChangeAspect="1"/>
          </p:cNvPicPr>
          <p:nvPr/>
        </p:nvPicPr>
        <p:blipFill>
          <a:blip r:embed="rId1"/>
          <a:srcRect l="45000" r="305" t="10000" b="15000"/>
          <a:stretch/>
        </p:blipFill>
        <p:spPr>
          <a:xfrm>
            <a:off x="7040880" y="1234440"/>
            <a:ext cx="4206240" cy="324612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005840" y="4983480"/>
            <a:ext cx="10058400" cy="59436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Kunci marketing: jual outcome bisnis terlebih dahulu, baru jelaskan fitur dan teknologi.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ean_modern_3d_flat_isometric_style_illustrati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232" y="749808"/>
            <a:ext cx="7040880" cy="54864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Siap Ubah Website &amp; Aplikasi Menjadi Mesin Bisnis?</a:t>
            </a:r>
            <a:endParaRPr lang="en-US" sz="3400" dirty="0"/>
          </a:p>
        </p:txBody>
      </p:sp>
      <p:sp>
        <p:nvSpPr>
          <p:cNvPr id="4" name="Text 1"/>
          <p:cNvSpPr/>
          <p:nvPr/>
        </p:nvSpPr>
        <p:spPr>
          <a:xfrm>
            <a:off x="749808" y="1481328"/>
            <a:ext cx="5852160" cy="6583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DCEB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deck ini untuk edukasi prospek, presentasi penawaran, dan konten sales Vexora.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77240" y="2788920"/>
            <a:ext cx="2926080" cy="566928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 Digital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931920" y="2788920"/>
            <a:ext cx="2926080" cy="566928"/>
          </a:xfrm>
          <a:prstGeom prst="rect">
            <a:avLst/>
          </a:prstGeom>
          <a:solidFill>
            <a:srgbClr val="5B2A86"/>
          </a:solidFill>
          <a:ln>
            <a:solidFill>
              <a:srgbClr val="5B2A86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MVP Proposal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7240" y="3858768"/>
            <a:ext cx="5257800" cy="749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Langkah berikutnya: tentukan tujuan bisnis, pilih fitur prioritas, buat timeline, lalu tawarkan paket website/aplikasi yang sesuai.</a:t>
            </a:r>
            <a:endParaRPr lang="en-US" sz="13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Inti Pesan untuk Calon Klien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dan aplikasi bukan biaya — keduanya adalah aset penjualan dan operasional.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SUMMARY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731520" y="1234440"/>
            <a:ext cx="5852160" cy="96012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4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asset yang baik bekerja 24/7: menarik prospek, menjelaskan layanan, menangkap data, dan melayani pelanggan.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77240" y="2395728"/>
            <a:ext cx="5623560" cy="96012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t">
            <a:normAutofit/>
          </a:bodyPr>
          <a:lstStyle/>
          <a:p>
            <a:pPr algn="l" indent="0" marL="0">
              <a:buNone/>
            </a:pPr>
            <a:r>
              <a:rPr lang="en-US" sz="15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membangun kredibilitas dan funnel marketing. Aplikasi membantu bisnis melayani pelanggan, mengotomasi proses, dan menciptakan pengalaman yang lebih cepat serta konsisten.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77240" y="3749040"/>
            <a:ext cx="5760720" cy="7498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Dampak yang dijual: trust, lead, conversion, automation, retention, dan data.</a:t>
            </a:r>
            <a:endParaRPr lang="en-US" sz="1500" dirty="0"/>
          </a:p>
        </p:txBody>
      </p:sp>
      <p:pic>
        <p:nvPicPr>
          <p:cNvPr id="13" name="Image 0" descr="/mnt/data/a_clean_modern_3d_cg_marketing_hero_scene_a_dark.png">    </p:cNvPr>
          <p:cNvPicPr>
            <a:picLocks noChangeAspect="1"/>
          </p:cNvPicPr>
          <p:nvPr/>
        </p:nvPicPr>
        <p:blipFill>
          <a:blip r:embed="rId1"/>
          <a:srcRect l="35000" r="13304" t="3000" b="7000"/>
          <a:stretch/>
        </p:blipFill>
        <p:spPr>
          <a:xfrm>
            <a:off x="6903720" y="1097280"/>
            <a:ext cx="4526280" cy="4434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Masalah Bisnis Tanpa Website &amp; Aplikasi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point ini cocok untuk membangun urgensi saat pitching.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 POINTS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758952" y="1234440"/>
            <a:ext cx="214884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Kurang Dipercaya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3154680" y="1207008"/>
            <a:ext cx="74523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Calon pelanggan sulit memverifikasi profil, portofolio, testimoni, dan cara order.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758952" y="2075688"/>
            <a:ext cx="214884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 Hilang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154680" y="2048256"/>
            <a:ext cx="74523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Prospek bertanya lewat chat tetapi tidak tercatat dan tidak ditindaklanjuti.</a:t>
            </a:r>
            <a:endParaRPr lang="en-US" sz="1320" dirty="0"/>
          </a:p>
        </p:txBody>
      </p:sp>
      <p:sp>
        <p:nvSpPr>
          <p:cNvPr id="14" name="Text 12"/>
          <p:cNvSpPr/>
          <p:nvPr/>
        </p:nvSpPr>
        <p:spPr>
          <a:xfrm>
            <a:off x="758952" y="2916936"/>
            <a:ext cx="214884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Proses Manual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154680" y="2889504"/>
            <a:ext cx="74523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Booking, order, formulir, pembayaran, dan laporan masih dikerjakan manual.</a:t>
            </a:r>
            <a:endParaRPr lang="en-US" sz="1320" dirty="0"/>
          </a:p>
        </p:txBody>
      </p:sp>
      <p:sp>
        <p:nvSpPr>
          <p:cNvPr id="16" name="Text 14"/>
          <p:cNvSpPr/>
          <p:nvPr/>
        </p:nvSpPr>
        <p:spPr>
          <a:xfrm>
            <a:off x="758952" y="3758184"/>
            <a:ext cx="214884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Layanan Lambat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3154680" y="3730752"/>
            <a:ext cx="74523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Pelanggan harus menunggu admin untuk hal sederhana seperti status, jadwal, dan invoice.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758952" y="4599432"/>
            <a:ext cx="214884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Tidak Ada Data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154680" y="4572000"/>
            <a:ext cx="7452360" cy="4023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3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Bisnis tidak tahu channel mana yang menghasilkan pelanggan terbaik.</a:t>
            </a:r>
            <a:endParaRPr lang="en-US" sz="1320" dirty="0"/>
          </a:p>
        </p:txBody>
      </p:sp>
      <p:sp>
        <p:nvSpPr>
          <p:cNvPr id="20" name="Text 18"/>
          <p:cNvSpPr/>
          <p:nvPr/>
        </p:nvSpPr>
        <p:spPr>
          <a:xfrm>
            <a:off x="1051560" y="5541264"/>
            <a:ext cx="10149840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1905" tIns="1905" rIns="1905" bIns="1905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dan aplikasi mengubah interaksi pelanggan menjadi data dan proses bisnis.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vs Web App vs Mobile App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Bantu klien memilih solusi yang tepat, bukan yang paling mahal.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SOLUTION FIT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777240" y="1234440"/>
            <a:ext cx="1828800" cy="420624"/>
          </a:xfrm>
          <a:prstGeom prst="rect">
            <a:avLst/>
          </a:prstGeom>
          <a:solidFill>
            <a:srgbClr val="5B2A86"/>
          </a:solidFill>
          <a:ln>
            <a:solidFill>
              <a:srgbClr val="5B2A86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834640" y="1234440"/>
            <a:ext cx="402336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profile, landing page, katalog, blog, SEO, lead form.</a:t>
            </a:r>
            <a:endParaRPr lang="en-US" sz="1220" dirty="0"/>
          </a:p>
        </p:txBody>
      </p:sp>
      <p:sp>
        <p:nvSpPr>
          <p:cNvPr id="12" name="Text 10"/>
          <p:cNvSpPr/>
          <p:nvPr/>
        </p:nvSpPr>
        <p:spPr>
          <a:xfrm>
            <a:off x="7178040" y="1234440"/>
            <a:ext cx="4114800" cy="420624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t">
            <a:normAutofit/>
          </a:bodyPr>
          <a:lstStyle/>
          <a:p>
            <a:pPr algn="l" indent="0" marL="0">
              <a:buNone/>
            </a:pPr>
            <a:r>
              <a:rPr lang="en-US" sz="122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Cocok untuk trust, branding, dan marketing.</a:t>
            </a:r>
            <a:endParaRPr lang="en-US" sz="1220" dirty="0"/>
          </a:p>
        </p:txBody>
      </p:sp>
      <p:sp>
        <p:nvSpPr>
          <p:cNvPr id="13" name="Text 11"/>
          <p:cNvSpPr/>
          <p:nvPr/>
        </p:nvSpPr>
        <p:spPr>
          <a:xfrm>
            <a:off x="777240" y="2249424"/>
            <a:ext cx="1828800" cy="420624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App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2834640" y="2249424"/>
            <a:ext cx="402336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Dashboard, login, workflow, admin panel, booking, CRM ringan.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7178040" y="2249424"/>
            <a:ext cx="4114800" cy="420624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t">
            <a:normAutofit/>
          </a:bodyPr>
          <a:lstStyle/>
          <a:p>
            <a:pPr algn="l" indent="0" marL="0">
              <a:buNone/>
            </a:pPr>
            <a:r>
              <a:rPr lang="en-US" sz="122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Cocok untuk operasi internal dan layanan online.</a:t>
            </a:r>
            <a:endParaRPr lang="en-US" sz="1220" dirty="0"/>
          </a:p>
        </p:txBody>
      </p:sp>
      <p:sp>
        <p:nvSpPr>
          <p:cNvPr id="16" name="Text 14"/>
          <p:cNvSpPr/>
          <p:nvPr/>
        </p:nvSpPr>
        <p:spPr>
          <a:xfrm>
            <a:off x="777240" y="3264408"/>
            <a:ext cx="1828800" cy="420624"/>
          </a:xfrm>
          <a:prstGeom prst="rect">
            <a:avLst/>
          </a:prstGeom>
          <a:solidFill>
            <a:srgbClr val="1F6FEB"/>
          </a:solidFill>
          <a:ln>
            <a:solidFill>
              <a:srgbClr val="1F6FEB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Mobile App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2834640" y="3264408"/>
            <a:ext cx="402336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Aplikasi Android/iOS, notifikasi, loyalty, self-service.</a:t>
            </a:r>
            <a:endParaRPr lang="en-US" sz="1220" dirty="0"/>
          </a:p>
        </p:txBody>
      </p:sp>
      <p:sp>
        <p:nvSpPr>
          <p:cNvPr id="18" name="Text 16"/>
          <p:cNvSpPr/>
          <p:nvPr/>
        </p:nvSpPr>
        <p:spPr>
          <a:xfrm>
            <a:off x="7178040" y="3264408"/>
            <a:ext cx="4114800" cy="420624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t">
            <a:normAutofit/>
          </a:bodyPr>
          <a:lstStyle/>
          <a:p>
            <a:pPr algn="l" indent="0" marL="0">
              <a:buNone/>
            </a:pPr>
            <a:r>
              <a:rPr lang="en-US" sz="122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Cocok untuk customer engagement berulang.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777240" y="4279392"/>
            <a:ext cx="1828800" cy="420624"/>
          </a:xfrm>
          <a:prstGeom prst="rect">
            <a:avLst/>
          </a:prstGeom>
          <a:solidFill>
            <a:srgbClr val="00A887"/>
          </a:solidFill>
          <a:ln>
            <a:solidFill>
              <a:srgbClr val="00A887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ERP Ringan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2834640" y="4279392"/>
            <a:ext cx="4023360" cy="4206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2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Inventory, order, finance, HR, laporan, role user.</a:t>
            </a:r>
            <a:endParaRPr lang="en-US" sz="1220" dirty="0"/>
          </a:p>
        </p:txBody>
      </p:sp>
      <p:sp>
        <p:nvSpPr>
          <p:cNvPr id="21" name="Text 19"/>
          <p:cNvSpPr/>
          <p:nvPr/>
        </p:nvSpPr>
        <p:spPr>
          <a:xfrm>
            <a:off x="7178040" y="4279392"/>
            <a:ext cx="4114800" cy="420624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t">
            <a:normAutofit/>
          </a:bodyPr>
          <a:lstStyle/>
          <a:p>
            <a:pPr algn="l" indent="0" marL="0">
              <a:buNone/>
            </a:pPr>
            <a:r>
              <a:rPr lang="en-US" sz="122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Cocok untuk bisnis yang butuh kontrol proses.</a:t>
            </a:r>
            <a:endParaRPr lang="en-US"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Journey yang Dibantu Digital Asset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dan aplikasi bekerja di seluruh perjalanan pelanggan.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JOURNEY</a:t>
            </a:r>
            <a:endParaRPr lang="en-US" sz="930" dirty="0"/>
          </a:p>
        </p:txBody>
      </p:sp>
      <p:sp>
        <p:nvSpPr>
          <p:cNvPr id="10" name="Shape 8"/>
          <p:cNvSpPr/>
          <p:nvPr/>
        </p:nvSpPr>
        <p:spPr>
          <a:xfrm>
            <a:off x="2103120" y="226771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4343400" y="226771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6583680" y="226771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8823960" y="2267712"/>
            <a:ext cx="914400" cy="0"/>
          </a:xfrm>
          <a:prstGeom prst="line">
            <a:avLst/>
          </a:prstGeom>
          <a:noFill/>
          <a:ln w="17780">
            <a:solidFill>
              <a:srgbClr val="D7DEE8"/>
            </a:solidFill>
            <a:prstDash val="solid"/>
            <a:tailEnd type="triangle"/>
          </a:ln>
        </p:spPr>
      </p:sp>
      <p:sp>
        <p:nvSpPr>
          <p:cNvPr id="14" name="Text 12"/>
          <p:cNvSpPr/>
          <p:nvPr/>
        </p:nvSpPr>
        <p:spPr>
          <a:xfrm>
            <a:off x="685800" y="187452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307592" y="189280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Awareness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1307592" y="222199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Iklan, SEO, sosial media, referral</a:t>
            </a:r>
            <a:endParaRPr lang="en-US" sz="880" dirty="0"/>
          </a:p>
        </p:txBody>
      </p:sp>
      <p:sp>
        <p:nvSpPr>
          <p:cNvPr id="17" name="Text 15"/>
          <p:cNvSpPr/>
          <p:nvPr/>
        </p:nvSpPr>
        <p:spPr>
          <a:xfrm>
            <a:off x="2926080" y="187452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547872" y="189280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Consideration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3547872" y="222199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Profil, portofolio, testimoni, FAQ</a:t>
            </a:r>
            <a:endParaRPr lang="en-US" sz="880" dirty="0"/>
          </a:p>
        </p:txBody>
      </p:sp>
      <p:sp>
        <p:nvSpPr>
          <p:cNvPr id="20" name="Text 18"/>
          <p:cNvSpPr/>
          <p:nvPr/>
        </p:nvSpPr>
        <p:spPr>
          <a:xfrm>
            <a:off x="5166360" y="187452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5788152" y="189280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Conversion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5788152" y="222199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 lead, booking, checkout, WhatsApp CTA</a:t>
            </a:r>
            <a:endParaRPr lang="en-US" sz="880" dirty="0"/>
          </a:p>
        </p:txBody>
      </p:sp>
      <p:sp>
        <p:nvSpPr>
          <p:cNvPr id="23" name="Text 21"/>
          <p:cNvSpPr/>
          <p:nvPr/>
        </p:nvSpPr>
        <p:spPr>
          <a:xfrm>
            <a:off x="7406640" y="187452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028432" y="189280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8028432" y="222199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Tracking status, notifikasi, dashboard pelanggan</a:t>
            </a:r>
            <a:endParaRPr lang="en-US" sz="880" dirty="0"/>
          </a:p>
        </p:txBody>
      </p:sp>
      <p:sp>
        <p:nvSpPr>
          <p:cNvPr id="26" name="Text 24"/>
          <p:cNvSpPr/>
          <p:nvPr/>
        </p:nvSpPr>
        <p:spPr>
          <a:xfrm>
            <a:off x="9646920" y="1874520"/>
            <a:ext cx="502920" cy="502920"/>
          </a:xfrm>
          <a:prstGeom prst="rect">
            <a:avLst/>
          </a:prstGeom>
          <a:solidFill>
            <a:srgbClr val="7C3AED"/>
          </a:solidFill>
          <a:ln>
            <a:solidFill>
              <a:srgbClr val="7C3AED">
                <a:alpha val="0"/>
              </a:srgbClr>
            </a:solidFill>
          </a:ln>
        </p:spPr>
        <p:txBody>
          <a:bodyPr wrap="square" lIns="381" tIns="381" rIns="381" bIns="381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10268712" y="1892808"/>
            <a:ext cx="1325880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1182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Retention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10268712" y="2221992"/>
            <a:ext cx="1426464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Promo, loyalty, rekomendasi, repeat order</a:t>
            </a:r>
            <a:endParaRPr lang="en-US" sz="880" dirty="0"/>
          </a:p>
        </p:txBody>
      </p:sp>
      <p:sp>
        <p:nvSpPr>
          <p:cNvPr id="29" name="Text 27"/>
          <p:cNvSpPr/>
          <p:nvPr/>
        </p:nvSpPr>
        <p:spPr>
          <a:xfrm>
            <a:off x="960120" y="4251960"/>
            <a:ext cx="10149840" cy="685800"/>
          </a:xfrm>
          <a:prstGeom prst="rect">
            <a:avLst/>
          </a:prstGeom>
          <a:solidFill>
            <a:srgbClr val="5B2A86"/>
          </a:solidFill>
          <a:ln>
            <a:solidFill>
              <a:srgbClr val="5B2A86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Semakin banyak tahapan yang digital, semakin kecil peluang prospek hilang dan semakin besar peluang repeat order.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Website pada Marketing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yang baik membuat bisnis lebih dipercaya dan mudah ditemukan.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IMPACT</a:t>
            </a:r>
            <a:endParaRPr lang="en-US" sz="930" dirty="0"/>
          </a:p>
        </p:txBody>
      </p:sp>
      <p:pic>
        <p:nvPicPr>
          <p:cNvPr id="10" name="Image 0" descr="/mnt/data/a_clean_modern_3d_flat_isometric_style_illustrati.png">    </p:cNvPr>
          <p:cNvPicPr>
            <a:picLocks noChangeAspect="1"/>
          </p:cNvPicPr>
          <p:nvPr/>
        </p:nvPicPr>
        <p:blipFill>
          <a:blip r:embed="rId1"/>
          <a:srcRect l="0" r="36019" t="0" b="0"/>
          <a:stretch/>
        </p:blipFill>
        <p:spPr>
          <a:xfrm>
            <a:off x="640080" y="1207008"/>
            <a:ext cx="4937760" cy="43434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897880" y="1298448"/>
            <a:ext cx="205740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Builder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8138160" y="1280160"/>
            <a:ext cx="301752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profil, legalitas, testimoni, portofolio, studi kasus</a:t>
            </a:r>
            <a:endParaRPr lang="en-US" sz="1240" dirty="0"/>
          </a:p>
        </p:txBody>
      </p:sp>
      <p:sp>
        <p:nvSpPr>
          <p:cNvPr id="13" name="Text 10"/>
          <p:cNvSpPr/>
          <p:nvPr/>
        </p:nvSpPr>
        <p:spPr>
          <a:xfrm>
            <a:off x="5897880" y="2322576"/>
            <a:ext cx="205740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 Machine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8138160" y="2304288"/>
            <a:ext cx="301752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landing page, CTA WhatsApp, form, tracking source</a:t>
            </a:r>
            <a:endParaRPr lang="en-US" sz="1240" dirty="0"/>
          </a:p>
        </p:txBody>
      </p:sp>
      <p:sp>
        <p:nvSpPr>
          <p:cNvPr id="15" name="Text 12"/>
          <p:cNvSpPr/>
          <p:nvPr/>
        </p:nvSpPr>
        <p:spPr>
          <a:xfrm>
            <a:off x="5897880" y="3346704"/>
            <a:ext cx="205740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SEO &amp; Content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8138160" y="3328416"/>
            <a:ext cx="301752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artikel, halaman layanan, schema, on-page optimization</a:t>
            </a:r>
            <a:endParaRPr lang="en-US" sz="1240" dirty="0"/>
          </a:p>
        </p:txBody>
      </p:sp>
      <p:sp>
        <p:nvSpPr>
          <p:cNvPr id="17" name="Text 14"/>
          <p:cNvSpPr/>
          <p:nvPr/>
        </p:nvSpPr>
        <p:spPr>
          <a:xfrm>
            <a:off x="5897880" y="4370832"/>
            <a:ext cx="205740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Conversion Tracking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8138160" y="4352544"/>
            <a:ext cx="301752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4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analytics, event, campaign, retargeting pixel</a:t>
            </a:r>
            <a:endParaRPr lang="en-US" sz="12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Impact Aplikasi pada Operasional &amp; Customer Experience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Aplikasi membantu bisnis mengurangi pekerjaan manual dan meningkatkan layanan.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 IMPACT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822960" y="1234440"/>
            <a:ext cx="21031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Self-Service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3154680" y="1207008"/>
            <a:ext cx="297180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1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Pelanggan bisa cek status, jadwal, histori, invoice, atau tiket tanpa menunggu admin.</a:t>
            </a:r>
            <a:endParaRPr lang="en-US" sz="1210" dirty="0"/>
          </a:p>
        </p:txBody>
      </p:sp>
      <p:sp>
        <p:nvSpPr>
          <p:cNvPr id="12" name="Text 10"/>
          <p:cNvSpPr/>
          <p:nvPr/>
        </p:nvSpPr>
        <p:spPr>
          <a:xfrm>
            <a:off x="6400800" y="1234440"/>
            <a:ext cx="21031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Automation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8732520" y="1207008"/>
            <a:ext cx="297180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1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Booking, order, notifikasi, approval, dan reminder dapat berjalan otomatis.</a:t>
            </a:r>
            <a:endParaRPr lang="en-US" sz="1210" dirty="0"/>
          </a:p>
        </p:txBody>
      </p:sp>
      <p:sp>
        <p:nvSpPr>
          <p:cNvPr id="14" name="Text 12"/>
          <p:cNvSpPr/>
          <p:nvPr/>
        </p:nvSpPr>
        <p:spPr>
          <a:xfrm>
            <a:off x="822960" y="2587752"/>
            <a:ext cx="21031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Capture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154680" y="2560320"/>
            <a:ext cx="297180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1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Setiap aktivitas menjadi data yang dapat dianalisis untuk keputusan bisnis.</a:t>
            </a:r>
            <a:endParaRPr lang="en-US" sz="1210" dirty="0"/>
          </a:p>
        </p:txBody>
      </p:sp>
      <p:sp>
        <p:nvSpPr>
          <p:cNvPr id="16" name="Text 14"/>
          <p:cNvSpPr/>
          <p:nvPr/>
        </p:nvSpPr>
        <p:spPr>
          <a:xfrm>
            <a:off x="6400800" y="2587752"/>
            <a:ext cx="21031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Retention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8732520" y="2560320"/>
            <a:ext cx="297180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1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Push notification, loyalty, promo, membership, dan pengalaman yang lebih personal.</a:t>
            </a:r>
            <a:endParaRPr lang="en-US" sz="1210" dirty="0"/>
          </a:p>
        </p:txBody>
      </p:sp>
      <p:sp>
        <p:nvSpPr>
          <p:cNvPr id="18" name="Text 16"/>
          <p:cNvSpPr/>
          <p:nvPr/>
        </p:nvSpPr>
        <p:spPr>
          <a:xfrm>
            <a:off x="822960" y="3941064"/>
            <a:ext cx="210312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7C3AE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Operational Control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154680" y="3913632"/>
            <a:ext cx="2971800" cy="6949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21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 panel membantu tim memonitor proses, performa, dan masalah harian.</a:t>
            </a:r>
            <a:endParaRPr lang="en-US" sz="1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Fitur yang Mudah Dijual ke Klien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daftar ini sebagai menu solusi saat konsultasi.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FEATURE MENU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777240" y="1234440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Website Profesional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3154680" y="1225296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company profile, landing page, katalog, blog, SEO dasar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6355080" y="1234440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 Panel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8732520" y="1225296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kelola konten, produk, order, user, laporan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777240" y="2313432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Booking / Schedule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3154680" y="2304288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jadwal, slot, reminder, konfirmasi otomatis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6355080" y="2313432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Payment &amp; Invoice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8732520" y="2304288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payment gateway, invoice PDF, status pembayaran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777240" y="3392424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CRM Ringan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154680" y="3383280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leads, follow-up, pipeline, aktivitas sales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6355080" y="3392424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Dashboard Bisnis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8732520" y="3383280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grafik, KPI, export, laporan harian/bulanan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777240" y="4471416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Integrasi API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3154680" y="4462272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WhatsApp, email, marketplace, logistik, accounting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6355080" y="4471416"/>
            <a:ext cx="2194560" cy="310896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indent="0" marL="0">
              <a:buNone/>
            </a:pPr>
            <a:r>
              <a:rPr lang="en-US" sz="10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Mobile/PWA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732520" y="4462272"/>
            <a:ext cx="28346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algn="l" indent="0" marL="0">
              <a:buNone/>
            </a:pPr>
            <a:r>
              <a:rPr lang="en-US" sz="11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akses HP, push notification, offline dasar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5B2A86"/>
          </a:solidFill>
          <a:ln w="12700">
            <a:solidFill>
              <a:srgbClr val="5B2A86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6748272"/>
            <a:ext cx="12191695" cy="1097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281928"/>
            <a:ext cx="12191695" cy="466344"/>
          </a:xfrm>
          <a:prstGeom prst="rect">
            <a:avLst/>
          </a:prstGeom>
          <a:solidFill>
            <a:srgbClr val="F8FAFC"/>
          </a:solidFill>
          <a:ln w="12700">
            <a:solidFill>
              <a:srgbClr val="F8FAFC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02920" y="6464808"/>
            <a:ext cx="51206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Vexora × STDI | Website &amp; Aplikasi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7726680" y="6464808"/>
            <a:ext cx="3931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Materi pemasaran &amp; edukasi klien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66928" y="329184"/>
            <a:ext cx="8595360" cy="384048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55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Metric Impact yang Bisa Dijadikan Janji Terukur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94360" y="786384"/>
            <a:ext cx="9326880" cy="256032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Gunakan target sebagai bahan diskusi setelah memahami kondisi klien.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372600" y="347472"/>
            <a:ext cx="2331720" cy="292608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762" tIns="762" rIns="762" bIns="762" rtlCol="0" anchor="ctr">
            <a:normAutofit/>
          </a:bodyPr>
          <a:lstStyle/>
          <a:p>
            <a:pPr algn="r" indent="0" marL="0">
              <a:buNone/>
            </a:pPr>
            <a:r>
              <a:rPr lang="en-US" sz="93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KPI IMPACT</a:t>
            </a:r>
            <a:endParaRPr lang="en-US" sz="930" dirty="0"/>
          </a:p>
        </p:txBody>
      </p:sp>
      <p:sp>
        <p:nvSpPr>
          <p:cNvPr id="10" name="Text 8"/>
          <p:cNvSpPr/>
          <p:nvPr/>
        </p:nvSpPr>
        <p:spPr>
          <a:xfrm>
            <a:off x="685800" y="1325880"/>
            <a:ext cx="1918411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685800" y="1929384"/>
            <a:ext cx="1918411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jumlah prospek masuk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2915107" y="1325880"/>
            <a:ext cx="1918411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CVR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2915107" y="1929384"/>
            <a:ext cx="1918411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conversion rate landing page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144414" y="1325880"/>
            <a:ext cx="1918411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SLA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5144414" y="1929384"/>
            <a:ext cx="1918411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waktu respon pelanggan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7373722" y="1325880"/>
            <a:ext cx="1918411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Repeat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373722" y="1929384"/>
            <a:ext cx="1918411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pembelian/booking ulang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9603029" y="1325880"/>
            <a:ext cx="1918411" cy="502920"/>
          </a:xfrm>
          <a:prstGeom prst="rect">
            <a:avLst/>
          </a:prstGeom>
          <a:solidFill>
            <a:srgbClr val="F2EBFF"/>
          </a:solidFill>
          <a:ln>
            <a:solidFill>
              <a:srgbClr val="F2EBFF">
                <a:alpha val="0"/>
              </a:srgbClr>
            </a:solidFill>
          </a:ln>
        </p:spPr>
        <p:txBody>
          <a:bodyPr wrap="square" lIns="635" tIns="635" rIns="635" bIns="635" rtlCol="0" anchor="ctr">
            <a:normAutofit/>
          </a:bodyPr>
          <a:lstStyle/>
          <a:p>
            <a:pPr algn="ctr" indent="0" marL="0">
              <a:buNone/>
            </a:pPr>
            <a:r>
              <a:rPr lang="en-US" sz="2300" b="1" dirty="0">
                <a:solidFill>
                  <a:srgbClr val="5B2A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</a:t>
            </a:r>
            <a:endParaRPr lang="en-US" sz="2300" dirty="0"/>
          </a:p>
        </p:txBody>
      </p:sp>
      <p:sp>
        <p:nvSpPr>
          <p:cNvPr id="19" name="Text 17"/>
          <p:cNvSpPr/>
          <p:nvPr/>
        </p:nvSpPr>
        <p:spPr>
          <a:xfrm>
            <a:off x="9603029" y="1929384"/>
            <a:ext cx="1918411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3341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jam kerja manual yang turun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914400" y="3246120"/>
            <a:ext cx="10332720" cy="850392"/>
          </a:xfrm>
          <a:prstGeom prst="rect">
            <a:avLst/>
          </a:prstGeom>
          <a:solidFill>
            <a:srgbClr val="5B2A86"/>
          </a:solidFill>
          <a:ln>
            <a:solidFill>
              <a:srgbClr val="5B2A86">
                <a:alpha val="0"/>
              </a:srgbClr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Contoh komunikasi ke klien: “Kita tidak hanya membuat website/aplikasi, tetapi membangun alat untuk menangkap prospek, mengukur campaign, mempercepat pelayanan, dan mengurangi pekerjaan manual admin.”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914400" y="4480560"/>
            <a:ext cx="1005840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98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Catatan: hasil aktual bergantung pada kualitas penawaran, traffic, konten, proses sales, dan kedisiplinan follow-up.</a:t>
            </a:r>
            <a:endParaRPr lang="en-US" sz="9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Vexora / Solusi Teknologi Digital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dan Aplikasi sebagai Mesin Marketing &amp; Operasional</dc:title>
  <dc:subject>Website dan Aplikasi sebagai Mesin Marketing &amp; Operasional</dc:subject>
  <dc:creator>OpenAI</dc:creator>
  <cp:lastModifiedBy>OpenAI</cp:lastModifiedBy>
  <cp:revision>1</cp:revision>
  <dcterms:created xsi:type="dcterms:W3CDTF">2026-05-26T15:40:35Z</dcterms:created>
  <dcterms:modified xsi:type="dcterms:W3CDTF">2026-05-26T15:40:35Z</dcterms:modified>
</cp:coreProperties>
</file>